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70" r:id="rId6"/>
    <p:sldId id="269" r:id="rId7"/>
    <p:sldId id="268" r:id="rId8"/>
    <p:sldId id="266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24" autoAdjust="0"/>
    <p:restoredTop sz="94660"/>
  </p:normalViewPr>
  <p:slideViewPr>
    <p:cSldViewPr snapToGrid="0" showGuides="1">
      <p:cViewPr varScale="1">
        <p:scale>
          <a:sx n="123" d="100"/>
          <a:sy n="123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подписанных ДГ,кол-во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6840215234533591"/>
          <c:y val="0.10695465534992479"/>
          <c:w val="0.4782582242579154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Лист1!$C$2:$C$19</c:f>
              <c:strCache>
                <c:ptCount val="18"/>
                <c:pt idx="0">
                  <c:v>Абайская область</c:v>
                </c:pt>
                <c:pt idx="1">
                  <c:v>Туркестанская область</c:v>
                </c:pt>
                <c:pt idx="2">
                  <c:v>г.Шымкент</c:v>
                </c:pt>
                <c:pt idx="3">
                  <c:v>Кызылординская область</c:v>
                </c:pt>
                <c:pt idx="4">
                  <c:v>Атырауская область</c:v>
                </c:pt>
                <c:pt idx="5">
                  <c:v>ЗКО</c:v>
                </c:pt>
                <c:pt idx="6">
                  <c:v>Мангистауская область</c:v>
                </c:pt>
                <c:pt idx="7">
                  <c:v>Жамбылская область</c:v>
                </c:pt>
                <c:pt idx="8">
                  <c:v>Акмолинская область</c:v>
                </c:pt>
                <c:pt idx="9">
                  <c:v>Карагандинская область</c:v>
                </c:pt>
                <c:pt idx="10">
                  <c:v>Актюбинская область</c:v>
                </c:pt>
                <c:pt idx="11">
                  <c:v>Павлодарская область</c:v>
                </c:pt>
                <c:pt idx="12">
                  <c:v>Алматинская область</c:v>
                </c:pt>
                <c:pt idx="13">
                  <c:v>Костанайская область</c:v>
                </c:pt>
                <c:pt idx="14">
                  <c:v>СКО</c:v>
                </c:pt>
                <c:pt idx="15">
                  <c:v>ВКО</c:v>
                </c:pt>
                <c:pt idx="16">
                  <c:v>г.Астана</c:v>
                </c:pt>
                <c:pt idx="17">
                  <c:v>г.Алматы</c:v>
                </c:pt>
              </c:strCache>
            </c:strRef>
          </c:cat>
          <c:val>
            <c:numRef>
              <c:f>Лист1!$D$2:$D$19</c:f>
              <c:numCache>
                <c:formatCode>General</c:formatCode>
                <c:ptCount val="18"/>
                <c:pt idx="0">
                  <c:v>6</c:v>
                </c:pt>
                <c:pt idx="1">
                  <c:v>22</c:v>
                </c:pt>
                <c:pt idx="2">
                  <c:v>26</c:v>
                </c:pt>
                <c:pt idx="3">
                  <c:v>31</c:v>
                </c:pt>
                <c:pt idx="4">
                  <c:v>32</c:v>
                </c:pt>
                <c:pt idx="5">
                  <c:v>33</c:v>
                </c:pt>
                <c:pt idx="6">
                  <c:v>36</c:v>
                </c:pt>
                <c:pt idx="7">
                  <c:v>40</c:v>
                </c:pt>
                <c:pt idx="8">
                  <c:v>43</c:v>
                </c:pt>
                <c:pt idx="9">
                  <c:v>47</c:v>
                </c:pt>
                <c:pt idx="10">
                  <c:v>52</c:v>
                </c:pt>
                <c:pt idx="11">
                  <c:v>56</c:v>
                </c:pt>
                <c:pt idx="12">
                  <c:v>57</c:v>
                </c:pt>
                <c:pt idx="13">
                  <c:v>69</c:v>
                </c:pt>
                <c:pt idx="14">
                  <c:v>70</c:v>
                </c:pt>
                <c:pt idx="15">
                  <c:v>108</c:v>
                </c:pt>
                <c:pt idx="16">
                  <c:v>116</c:v>
                </c:pt>
                <c:pt idx="17">
                  <c:v>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92-4285-A13E-ECE2A928F6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1714895"/>
        <c:axId val="1"/>
      </c:barChart>
      <c:catAx>
        <c:axId val="1381714895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8171489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 b="1">
                <a:latin typeface="Century Gothic" panose="020B0502020202020204" pitchFamily="34" charset="0"/>
              </a:rPr>
              <a:t>По сумме одобренных ДГ,млн.тенге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'Одобренные РФ 2020г.'!$B$32</c:f>
              <c:strCache>
                <c:ptCount val="1"/>
                <c:pt idx="0">
                  <c:v>сумма гарантии</c:v>
                </c:pt>
              </c:strCache>
            </c:strRef>
          </c:tx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2020г.'!$A$33:$A$37</c:f>
              <c:strCache>
                <c:ptCount val="5"/>
                <c:pt idx="0">
                  <c:v>Карагандинская область</c:v>
                </c:pt>
                <c:pt idx="1">
                  <c:v>г.Алматы</c:v>
                </c:pt>
                <c:pt idx="2">
                  <c:v>Актюбинская область</c:v>
                </c:pt>
                <c:pt idx="3">
                  <c:v>Акмолинская область</c:v>
                </c:pt>
                <c:pt idx="4">
                  <c:v>Жамбылская область</c:v>
                </c:pt>
              </c:strCache>
            </c:strRef>
          </c:cat>
          <c:val>
            <c:numRef>
              <c:f>'Одобренные РФ 2020г.'!$B$33:$B$37</c:f>
              <c:numCache>
                <c:formatCode>_-* #\ ##0_р_._-;\-* #\ ##0_р_._-;_-* "-"??_р_._-;_-@_-</c:formatCode>
                <c:ptCount val="5"/>
                <c:pt idx="0">
                  <c:v>12</c:v>
                </c:pt>
                <c:pt idx="1">
                  <c:v>34.012067000000002</c:v>
                </c:pt>
                <c:pt idx="2">
                  <c:v>36.200000000000003</c:v>
                </c:pt>
                <c:pt idx="3">
                  <c:v>86</c:v>
                </c:pt>
                <c:pt idx="4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E6-48EF-ACFD-3F23810BAA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58633295"/>
        <c:axId val="1"/>
      </c:barChart>
      <c:catAx>
        <c:axId val="13586332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35863329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одобренных ДГ,кол-во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5B9BD5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одобр.бву!$C$3:$C$5</c:f>
              <c:strCache>
                <c:ptCount val="3"/>
                <c:pt idx="0">
                  <c:v>АО «Bereke Bank» (ранее ДБ АО «Сбербанк»)</c:v>
                </c:pt>
                <c:pt idx="1">
                  <c:v>First Heartland Jysan Bank</c:v>
                </c:pt>
                <c:pt idx="2">
                  <c:v>АО "Банк ЦентрКредит"</c:v>
                </c:pt>
              </c:strCache>
            </c:strRef>
          </c:cat>
          <c:val>
            <c:numRef>
              <c:f>одобр.бву!$D$3:$D$5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6A-4290-99C1-C1EA1FC66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11768879"/>
        <c:axId val="1"/>
      </c:barChart>
      <c:catAx>
        <c:axId val="11117688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11768879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сумме одобренных ДГ, 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0521528784861418"/>
          <c:y val="0.16477080687494708"/>
          <c:w val="0.66234749796551184"/>
          <c:h val="0.8020929641859283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5B9BD5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одобр.бву!$C$29:$C$31</c:f>
              <c:strCache>
                <c:ptCount val="3"/>
                <c:pt idx="0">
                  <c:v>First Heartland Jysan Bank</c:v>
                </c:pt>
                <c:pt idx="1">
                  <c:v>АО «Bereke Bank» (ранее ДБ АО «Сбербанк»)</c:v>
                </c:pt>
                <c:pt idx="2">
                  <c:v>АО "Банк ЦентрКредит"</c:v>
                </c:pt>
              </c:strCache>
            </c:strRef>
          </c:cat>
          <c:val>
            <c:numRef>
              <c:f>одобр.бву!$D$29:$D$31</c:f>
              <c:numCache>
                <c:formatCode>_-* #\ ##0_р_._-;\-* #\ ##0_р_._-;_-* "-"??_р_._-;_-@_-</c:formatCode>
                <c:ptCount val="3"/>
                <c:pt idx="0">
                  <c:v>36.200000000000003</c:v>
                </c:pt>
                <c:pt idx="1">
                  <c:v>105</c:v>
                </c:pt>
                <c:pt idx="2">
                  <c:v>132.012067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3C-418B-BD97-3BC420B3E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11769839"/>
        <c:axId val="1"/>
      </c:barChart>
      <c:catAx>
        <c:axId val="1111769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111769839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0954713930320225"/>
          <c:y val="0.14266081345355353"/>
          <c:w val="0.4807149882374333"/>
          <c:h val="0.7039902628791202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C94-4738-A9E1-A1A28DF0CE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C94-4738-A9E1-A1A28DF0CED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C94-4738-A9E1-A1A28DF0CED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C94-4738-A9E1-A1A28DF0CED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C94-4738-A9E1-A1A28DF0CED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C94-4738-A9E1-A1A28DF0CED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C94-4738-A9E1-A1A28DF0CED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9C94-4738-A9E1-A1A28DF0CED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9C94-4738-A9E1-A1A28DF0CED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9C94-4738-A9E1-A1A28DF0CED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9C94-4738-A9E1-A1A28DF0CEDE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9C94-4738-A9E1-A1A28DF0CEDE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9C94-4738-A9E1-A1A28DF0CEDE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9C94-4738-A9E1-A1A28DF0CEDE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9C94-4738-A9E1-A1A28DF0CEDE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9C94-4738-A9E1-A1A28DF0CEDE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9C94-4738-A9E1-A1A28DF0CED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Отрасли!$C$4:$C$20</c:f>
              <c:strCache>
                <c:ptCount val="17"/>
                <c:pt idx="0">
                  <c:v>A-Сельское, лесное и рыбное хозяйство</c:v>
                </c:pt>
                <c:pt idx="1">
                  <c:v>B-Горнодобывающая промышленность и разработка карьеров</c:v>
                </c:pt>
                <c:pt idx="2">
                  <c:v>C-Обрабатывающая промышленность</c:v>
                </c:pt>
                <c:pt idx="3">
                  <c:v>D-Электроснабжение, подача газа, пара и воздушное кондиционирование</c:v>
                </c:pt>
                <c:pt idx="4">
                  <c:v>E-Водоснабжение; канализационная система, контроль над сбором и распределением отходов</c:v>
                </c:pt>
                <c:pt idx="5">
                  <c:v>F-Строительство</c:v>
                </c:pt>
                <c:pt idx="6">
                  <c:v>G-Оптовая и розничная торговля; ремонт автомобилей и мотоциклов</c:v>
                </c:pt>
                <c:pt idx="7">
                  <c:v>H-Транспорт и складирование</c:v>
                </c:pt>
                <c:pt idx="8">
                  <c:v>I-Услуги по проживанию и питанию</c:v>
                </c:pt>
                <c:pt idx="9">
                  <c:v>J-Информация и связь</c:v>
                </c:pt>
                <c:pt idx="10">
                  <c:v>L-Операции с недвижимым имуществом</c:v>
                </c:pt>
                <c:pt idx="11">
                  <c:v>M-Профессиональная, научная и техническая деятельность</c:v>
                </c:pt>
                <c:pt idx="12">
                  <c:v>N-Деятельность в области административного и вспомогательного обслуживания</c:v>
                </c:pt>
                <c:pt idx="13">
                  <c:v>P-Образование</c:v>
                </c:pt>
                <c:pt idx="14">
                  <c:v>Q-Здравоохранение и социальные услуги</c:v>
                </c:pt>
                <c:pt idx="15">
                  <c:v>R-Искусство, развлечения и отдых</c:v>
                </c:pt>
                <c:pt idx="16">
                  <c:v>S-Предоставление прочих видов услуг</c:v>
                </c:pt>
              </c:strCache>
            </c:strRef>
          </c:cat>
          <c:val>
            <c:numRef>
              <c:f>Отрасли!$D$4:$D$20</c:f>
              <c:numCache>
                <c:formatCode>0%</c:formatCode>
                <c:ptCount val="17"/>
                <c:pt idx="0">
                  <c:v>3.0561188130017725E-2</c:v>
                </c:pt>
                <c:pt idx="1">
                  <c:v>3.5920612609448635E-3</c:v>
                </c:pt>
                <c:pt idx="2">
                  <c:v>6.7479551994629863E-2</c:v>
                </c:pt>
                <c:pt idx="3">
                  <c:v>5.3190137902452781E-3</c:v>
                </c:pt>
                <c:pt idx="4">
                  <c:v>2.542074123130211E-3</c:v>
                </c:pt>
                <c:pt idx="5">
                  <c:v>0.12553628353130847</c:v>
                </c:pt>
                <c:pt idx="6">
                  <c:v>0.54905910205252073</c:v>
                </c:pt>
                <c:pt idx="7">
                  <c:v>2.1973468776354196E-2</c:v>
                </c:pt>
                <c:pt idx="8">
                  <c:v>6.5676034879740747E-2</c:v>
                </c:pt>
                <c:pt idx="9">
                  <c:v>3.4198265278143126E-3</c:v>
                </c:pt>
                <c:pt idx="10">
                  <c:v>6.1410800687182E-2</c:v>
                </c:pt>
                <c:pt idx="11">
                  <c:v>2.2274968137111079E-2</c:v>
                </c:pt>
                <c:pt idx="12">
                  <c:v>7.266903773371255E-3</c:v>
                </c:pt>
                <c:pt idx="13">
                  <c:v>6.0955942453429944E-3</c:v>
                </c:pt>
                <c:pt idx="14">
                  <c:v>5.4349372888971318E-3</c:v>
                </c:pt>
                <c:pt idx="15">
                  <c:v>3.8595171801038158E-3</c:v>
                </c:pt>
                <c:pt idx="16">
                  <c:v>1.8498673621285499E-2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9C94-4738-A9E1-A1A28DF0C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 sz="1500" dirty="0">
                <a:latin typeface="Century Gothic" panose="020B0502020202020204" pitchFamily="34" charset="0"/>
              </a:rPr>
              <a:t>По сумме подписанных ДГ,  </a:t>
            </a:r>
            <a:r>
              <a:rPr lang="ru-RU" sz="1500" dirty="0" err="1">
                <a:latin typeface="Century Gothic" panose="020B0502020202020204" pitchFamily="34" charset="0"/>
              </a:rPr>
              <a:t>млрд.тенге</a:t>
            </a:r>
            <a:endParaRPr lang="ru-RU" sz="1500" dirty="0">
              <a:latin typeface="Century Gothic" panose="020B0502020202020204" pitchFamily="34" charset="0"/>
            </a:endParaRPr>
          </a:p>
        </c:rich>
      </c:tx>
      <c:layout>
        <c:manualLayout>
          <c:xMode val="edge"/>
          <c:yMode val="edge"/>
          <c:x val="0.25743387248527771"/>
          <c:y val="5.859492427012605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8233160646525882"/>
          <c:y val="0.12314932047570905"/>
          <c:w val="0.49560378433009689"/>
          <c:h val="0.7899968605374847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Лист2!$K$2:$K$19</c:f>
              <c:strCache>
                <c:ptCount val="18"/>
                <c:pt idx="0">
                  <c:v>Абайская область</c:v>
                </c:pt>
                <c:pt idx="1">
                  <c:v>Кызылординская область</c:v>
                </c:pt>
                <c:pt idx="2">
                  <c:v>Атырауская область</c:v>
                </c:pt>
                <c:pt idx="3">
                  <c:v>Павлодарская область</c:v>
                </c:pt>
                <c:pt idx="4">
                  <c:v>г.Шымкент</c:v>
                </c:pt>
                <c:pt idx="5">
                  <c:v>ЗКО</c:v>
                </c:pt>
                <c:pt idx="6">
                  <c:v>Жамбылская область</c:v>
                </c:pt>
                <c:pt idx="7">
                  <c:v>Карагандинская область</c:v>
                </c:pt>
                <c:pt idx="8">
                  <c:v>Мангистауская область</c:v>
                </c:pt>
                <c:pt idx="9">
                  <c:v>Туркестанская область</c:v>
                </c:pt>
                <c:pt idx="10">
                  <c:v>Костанайская область</c:v>
                </c:pt>
                <c:pt idx="11">
                  <c:v>Алматинская область</c:v>
                </c:pt>
                <c:pt idx="12">
                  <c:v>Акмолинская область</c:v>
                </c:pt>
                <c:pt idx="13">
                  <c:v>Актюбинская область</c:v>
                </c:pt>
                <c:pt idx="14">
                  <c:v>СКО</c:v>
                </c:pt>
                <c:pt idx="15">
                  <c:v>ВКО</c:v>
                </c:pt>
                <c:pt idx="16">
                  <c:v>г.Астана</c:v>
                </c:pt>
                <c:pt idx="17">
                  <c:v>г.Алматы</c:v>
                </c:pt>
              </c:strCache>
            </c:strRef>
          </c:cat>
          <c:val>
            <c:numRef>
              <c:f>Лист2!$L$2:$L$19</c:f>
              <c:numCache>
                <c:formatCode>_-* #\ ##0.0_р_._-;\-* #\ ##0.0_р_._-;_-* "-"??_р_._-;_-@_-</c:formatCode>
                <c:ptCount val="18"/>
                <c:pt idx="0">
                  <c:v>0.46400000000000002</c:v>
                </c:pt>
                <c:pt idx="1">
                  <c:v>0.46819552633000006</c:v>
                </c:pt>
                <c:pt idx="2">
                  <c:v>0.72260053895999998</c:v>
                </c:pt>
                <c:pt idx="3">
                  <c:v>0.9781997856800001</c:v>
                </c:pt>
                <c:pt idx="4">
                  <c:v>0.98509419645000007</c:v>
                </c:pt>
                <c:pt idx="5">
                  <c:v>1.030413158</c:v>
                </c:pt>
                <c:pt idx="6">
                  <c:v>1.108826308</c:v>
                </c:pt>
                <c:pt idx="7">
                  <c:v>1.20260799349</c:v>
                </c:pt>
                <c:pt idx="8">
                  <c:v>1.2421426883200002</c:v>
                </c:pt>
                <c:pt idx="9">
                  <c:v>1.2924586600000001</c:v>
                </c:pt>
                <c:pt idx="10">
                  <c:v>1.4719955600000001</c:v>
                </c:pt>
                <c:pt idx="11">
                  <c:v>1.58633007533</c:v>
                </c:pt>
                <c:pt idx="12">
                  <c:v>1.7507402000000001</c:v>
                </c:pt>
                <c:pt idx="13">
                  <c:v>1.8739470380000001</c:v>
                </c:pt>
                <c:pt idx="14">
                  <c:v>2.0499531050000002</c:v>
                </c:pt>
                <c:pt idx="15">
                  <c:v>3.2718006229999999</c:v>
                </c:pt>
                <c:pt idx="16">
                  <c:v>3.8300166665100002</c:v>
                </c:pt>
                <c:pt idx="17">
                  <c:v>7.3640287084100002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E2-4227-AA8F-82009B641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1715375"/>
        <c:axId val="1"/>
      </c:barChart>
      <c:catAx>
        <c:axId val="1381715375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.0_р_._-;\-* #\ ##0.0_р_._-;_-* &quot;-&quot;??_р_._-;_-@_-" sourceLinked="1"/>
        <c:majorTickMark val="out"/>
        <c:minorTickMark val="none"/>
        <c:tickLblPos val="nextTo"/>
        <c:crossAx val="138171537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подписанных ДГ,кол-во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6840209634788973"/>
          <c:y val="0.10695458190030485"/>
          <c:w val="0.44339983645835118"/>
          <c:h val="0.83842582723072989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Лист3!$A$2:$A$22</c:f>
              <c:strCache>
                <c:ptCount val="21"/>
                <c:pt idx="0">
                  <c:v>АО "Qazaq Banki"</c:v>
                </c:pt>
                <c:pt idx="1">
                  <c:v>МФО «МиГ Кредит Астана</c:v>
                </c:pt>
                <c:pt idx="2">
                  <c:v>ТОО МФО "Almaty"</c:v>
                </c:pt>
                <c:pt idx="3">
                  <c:v>АО «Шинхан Банк Казахстан»</c:v>
                </c:pt>
                <c:pt idx="4">
                  <c:v>МФО "РИЦ "Кызылорда"</c:v>
                </c:pt>
                <c:pt idx="5">
                  <c:v>АО «Tengri Bank»</c:v>
                </c:pt>
                <c:pt idx="6">
                  <c:v>АО "AsiaCredit Bank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"Народный Банк Казахастана"</c:v>
                </c:pt>
                <c:pt idx="10">
                  <c:v>АО "Казкоммерцбанк"</c:v>
                </c:pt>
                <c:pt idx="11">
                  <c:v>ДБ АО "Банк ВТБ Казахстан"</c:v>
                </c:pt>
                <c:pt idx="12">
                  <c:v>АО "Евразийский банк"</c:v>
                </c:pt>
                <c:pt idx="13">
                  <c:v>АО "Bank RBK"</c:v>
                </c:pt>
                <c:pt idx="14">
                  <c:v>АО "ForteBank"</c:v>
                </c:pt>
                <c:pt idx="15">
                  <c:v>First Heartland Jysan Bank</c:v>
                </c:pt>
                <c:pt idx="16">
                  <c:v>АО ДБ "Альфа Банк"</c:v>
                </c:pt>
                <c:pt idx="17">
                  <c:v>АО "Нурбанк"</c:v>
                </c:pt>
                <c:pt idx="18">
                  <c:v>АО "АТФБанк"</c:v>
                </c:pt>
                <c:pt idx="19">
                  <c:v>АО «Bereke Bank» (ранее ДБ АО «Сбербанк»)</c:v>
                </c:pt>
                <c:pt idx="20">
                  <c:v>АО "Банк ЦентрКредит"</c:v>
                </c:pt>
              </c:strCache>
            </c:strRef>
          </c:cat>
          <c:val>
            <c:numRef>
              <c:f>Лист3!$B$2:$B$21</c:f>
              <c:numCache>
                <c:formatCode>General</c:formatCode>
                <c:ptCount val="20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11</c:v>
                </c:pt>
                <c:pt idx="10">
                  <c:v>15</c:v>
                </c:pt>
                <c:pt idx="11">
                  <c:v>32</c:v>
                </c:pt>
                <c:pt idx="12">
                  <c:v>41</c:v>
                </c:pt>
                <c:pt idx="13">
                  <c:v>61</c:v>
                </c:pt>
                <c:pt idx="14">
                  <c:v>66</c:v>
                </c:pt>
                <c:pt idx="15">
                  <c:v>80</c:v>
                </c:pt>
                <c:pt idx="16">
                  <c:v>83</c:v>
                </c:pt>
                <c:pt idx="17">
                  <c:v>100</c:v>
                </c:pt>
                <c:pt idx="18">
                  <c:v>137</c:v>
                </c:pt>
                <c:pt idx="19">
                  <c:v>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3E-49CD-AE2D-E9BA2FC8F070}"/>
            </c:ext>
          </c:extLst>
        </c:ser>
        <c:ser>
          <c:idx val="0"/>
          <c:order val="1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Лист3!$A$2:$A$22</c:f>
              <c:strCache>
                <c:ptCount val="21"/>
                <c:pt idx="0">
                  <c:v>АО "Qazaq Banki"</c:v>
                </c:pt>
                <c:pt idx="1">
                  <c:v>МФО «МиГ Кредит Астана</c:v>
                </c:pt>
                <c:pt idx="2">
                  <c:v>ТОО МФО "Almaty"</c:v>
                </c:pt>
                <c:pt idx="3">
                  <c:v>АО «Шинхан Банк Казахстан»</c:v>
                </c:pt>
                <c:pt idx="4">
                  <c:v>МФО "РИЦ "Кызылорда"</c:v>
                </c:pt>
                <c:pt idx="5">
                  <c:v>АО «Tengri Bank»</c:v>
                </c:pt>
                <c:pt idx="6">
                  <c:v>АО "AsiaCredit Bank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"Народный Банк Казахастана"</c:v>
                </c:pt>
                <c:pt idx="10">
                  <c:v>АО "Казкоммерцбанк"</c:v>
                </c:pt>
                <c:pt idx="11">
                  <c:v>ДБ АО "Банк ВТБ Казахстан"</c:v>
                </c:pt>
                <c:pt idx="12">
                  <c:v>АО "Евразийский банк"</c:v>
                </c:pt>
                <c:pt idx="13">
                  <c:v>АО "Bank RBK"</c:v>
                </c:pt>
                <c:pt idx="14">
                  <c:v>АО "ForteBank"</c:v>
                </c:pt>
                <c:pt idx="15">
                  <c:v>First Heartland Jysan Bank</c:v>
                </c:pt>
                <c:pt idx="16">
                  <c:v>АО ДБ "Альфа Банк"</c:v>
                </c:pt>
                <c:pt idx="17">
                  <c:v>АО "Нурбанк"</c:v>
                </c:pt>
                <c:pt idx="18">
                  <c:v>АО "АТФБанк"</c:v>
                </c:pt>
                <c:pt idx="19">
                  <c:v>АО «Bereke Bank» (ранее ДБ АО «Сбербанк»)</c:v>
                </c:pt>
                <c:pt idx="20">
                  <c:v>АО "Банк ЦентрКредит"</c:v>
                </c:pt>
              </c:strCache>
            </c:strRef>
          </c:cat>
          <c:val>
            <c:numRef>
              <c:f>Лист3!$B$2:$B$22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11</c:v>
                </c:pt>
                <c:pt idx="10">
                  <c:v>15</c:v>
                </c:pt>
                <c:pt idx="11">
                  <c:v>32</c:v>
                </c:pt>
                <c:pt idx="12">
                  <c:v>41</c:v>
                </c:pt>
                <c:pt idx="13">
                  <c:v>61</c:v>
                </c:pt>
                <c:pt idx="14">
                  <c:v>66</c:v>
                </c:pt>
                <c:pt idx="15">
                  <c:v>80</c:v>
                </c:pt>
                <c:pt idx="16">
                  <c:v>83</c:v>
                </c:pt>
                <c:pt idx="17">
                  <c:v>100</c:v>
                </c:pt>
                <c:pt idx="18">
                  <c:v>137</c:v>
                </c:pt>
                <c:pt idx="19">
                  <c:v>169</c:v>
                </c:pt>
                <c:pt idx="20">
                  <c:v>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3E-49CD-AE2D-E9BA2FC8F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9463631"/>
        <c:axId val="1"/>
      </c:barChart>
      <c:catAx>
        <c:axId val="1279463631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7946363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5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 sz="1500">
                <a:latin typeface="Century Gothic" panose="020B0502020202020204" pitchFamily="34" charset="0"/>
              </a:rPr>
              <a:t>По сумме подписанных ДГ, млрд.тенге</a:t>
            </a:r>
          </a:p>
        </c:rich>
      </c:tx>
      <c:layout>
        <c:manualLayout>
          <c:xMode val="edge"/>
          <c:yMode val="edge"/>
          <c:x val="0.11806467330085652"/>
          <c:y val="2.827498124277819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1846963315632052"/>
          <c:y val="0.12468956564811177"/>
          <c:w val="0.41530059510735251"/>
          <c:h val="0.84999493284597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21"/>
              <c:layout>
                <c:manualLayout>
                  <c:x val="-3.1007751937984496E-3"/>
                  <c:y val="-2.6861722751269376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K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D8-4678-ADDD-6DBEADDB8AA3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Лист3!$A$27:$A$47</c:f>
              <c:strCache>
                <c:ptCount val="21"/>
                <c:pt idx="0">
                  <c:v>МФО «МиГ Кредит Астана</c:v>
                </c:pt>
                <c:pt idx="1">
                  <c:v>АО "Qazaq Banki"</c:v>
                </c:pt>
                <c:pt idx="2">
                  <c:v>МФО "РИЦ "Кызылорда"</c:v>
                </c:pt>
                <c:pt idx="3">
                  <c:v>АО "AsiaCredit Bank</c:v>
                </c:pt>
                <c:pt idx="4">
                  <c:v>ТОО МФО "Almaty"</c:v>
                </c:pt>
                <c:pt idx="5">
                  <c:v>АО " Банк Астана-Финанс"</c:v>
                </c:pt>
                <c:pt idx="6">
                  <c:v>АО «Tengri Bank»</c:v>
                </c:pt>
                <c:pt idx="7">
                  <c:v>АО «Шинхан Банк Казахстан»</c:v>
                </c:pt>
                <c:pt idx="8">
                  <c:v>АО "Казкоммерцбанк"</c:v>
                </c:pt>
                <c:pt idx="9">
                  <c:v>АО "Банк Kassa Nova"</c:v>
                </c:pt>
                <c:pt idx="10">
                  <c:v>ДБ АО "Банк ВТБ Казахстан"</c:v>
                </c:pt>
                <c:pt idx="11">
                  <c:v>АО "Народный Банк Казахастана"</c:v>
                </c:pt>
                <c:pt idx="12">
                  <c:v>АО "ForteBank"</c:v>
                </c:pt>
                <c:pt idx="13">
                  <c:v>АО "Евразийский банк"</c:v>
                </c:pt>
                <c:pt idx="14">
                  <c:v>АО "Bank RBK"</c:v>
                </c:pt>
                <c:pt idx="15">
                  <c:v>АО ДБ "Альфа Банк"</c:v>
                </c:pt>
                <c:pt idx="16">
                  <c:v>First Heartland Jysan Bank</c:v>
                </c:pt>
                <c:pt idx="17">
                  <c:v>АО "Нурбанк"</c:v>
                </c:pt>
                <c:pt idx="18">
                  <c:v>АО "АТФБанк"</c:v>
                </c:pt>
                <c:pt idx="19">
                  <c:v>АО «Bereke Bank» (ранее ДБ АО «Сбербанк»)</c:v>
                </c:pt>
                <c:pt idx="20">
                  <c:v>АО "Банк ЦентрКредит"</c:v>
                </c:pt>
              </c:strCache>
            </c:strRef>
          </c:cat>
          <c:val>
            <c:numRef>
              <c:f>Лист3!$B$27:$B$47</c:f>
              <c:numCache>
                <c:formatCode>#\ ##0.0</c:formatCode>
                <c:ptCount val="21"/>
                <c:pt idx="0">
                  <c:v>5.0000000000000001E-4</c:v>
                </c:pt>
                <c:pt idx="1">
                  <c:v>1.25E-3</c:v>
                </c:pt>
                <c:pt idx="2">
                  <c:v>2.9576779000000001E-2</c:v>
                </c:pt>
                <c:pt idx="3">
                  <c:v>3.075E-2</c:v>
                </c:pt>
                <c:pt idx="4">
                  <c:v>5.1584844999999997E-2</c:v>
                </c:pt>
                <c:pt idx="5">
                  <c:v>5.5978899999999998E-2</c:v>
                </c:pt>
                <c:pt idx="6">
                  <c:v>6.9699999999999998E-2</c:v>
                </c:pt>
                <c:pt idx="7">
                  <c:v>8.72E-2</c:v>
                </c:pt>
                <c:pt idx="8">
                  <c:v>0.17400499999999999</c:v>
                </c:pt>
                <c:pt idx="9">
                  <c:v>0.23840620000000001</c:v>
                </c:pt>
                <c:pt idx="10">
                  <c:v>0.52218980233000001</c:v>
                </c:pt>
                <c:pt idx="11">
                  <c:v>0.74864825999999995</c:v>
                </c:pt>
                <c:pt idx="12">
                  <c:v>1.4822142659999999</c:v>
                </c:pt>
                <c:pt idx="13">
                  <c:v>2.1104561883299997</c:v>
                </c:pt>
                <c:pt idx="14">
                  <c:v>2.4356699184099999</c:v>
                </c:pt>
                <c:pt idx="15">
                  <c:v>3.0781859090000001</c:v>
                </c:pt>
                <c:pt idx="16">
                  <c:v>3.2671110099999998</c:v>
                </c:pt>
                <c:pt idx="17" formatCode="#,##0">
                  <c:v>3.5120036395500001</c:v>
                </c:pt>
                <c:pt idx="18">
                  <c:v>3.7214865008599993</c:v>
                </c:pt>
                <c:pt idx="19">
                  <c:v>4.855670054</c:v>
                </c:pt>
                <c:pt idx="20">
                  <c:v>6.2207635589999999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D8-4678-ADDD-6DBEADDB8A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9461711"/>
        <c:axId val="1"/>
      </c:barChart>
      <c:catAx>
        <c:axId val="1279461711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#\ ##0.0" sourceLinked="1"/>
        <c:majorTickMark val="out"/>
        <c:minorTickMark val="none"/>
        <c:tickLblPos val="nextTo"/>
        <c:crossAx val="127946171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 dirty="0">
                <a:latin typeface="Century Gothic" panose="020B0502020202020204" pitchFamily="34" charset="0"/>
              </a:rPr>
              <a:t>По количеству подписанных ДГ, кол-во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3196193051897133"/>
          <c:y val="0.12775579480709656"/>
          <c:w val="0.56921724677080843"/>
          <c:h val="0.8352072150889150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Лист4!$A$3:$A$17</c:f>
              <c:strCache>
                <c:ptCount val="15"/>
                <c:pt idx="0">
                  <c:v>Жамбылская область</c:v>
                </c:pt>
                <c:pt idx="1">
                  <c:v>Карагандинская область</c:v>
                </c:pt>
                <c:pt idx="2">
                  <c:v>Костанайская область</c:v>
                </c:pt>
                <c:pt idx="3">
                  <c:v>Павлодарская область</c:v>
                </c:pt>
                <c:pt idx="4">
                  <c:v>Акмолинская область</c:v>
                </c:pt>
                <c:pt idx="5">
                  <c:v>Актюбинская область</c:v>
                </c:pt>
                <c:pt idx="6">
                  <c:v>ВКО</c:v>
                </c:pt>
                <c:pt idx="7">
                  <c:v>Кызылординская область</c:v>
                </c:pt>
                <c:pt idx="8">
                  <c:v>г.Шымкент</c:v>
                </c:pt>
                <c:pt idx="9">
                  <c:v>Абайская область</c:v>
                </c:pt>
                <c:pt idx="10">
                  <c:v>Алматинская область</c:v>
                </c:pt>
                <c:pt idx="11">
                  <c:v>Мангистауская область</c:v>
                </c:pt>
                <c:pt idx="12">
                  <c:v>СКО</c:v>
                </c:pt>
                <c:pt idx="13">
                  <c:v>г.Астана</c:v>
                </c:pt>
                <c:pt idx="14">
                  <c:v>г.Алматы</c:v>
                </c:pt>
              </c:strCache>
            </c:strRef>
          </c:cat>
          <c:val>
            <c:numRef>
              <c:f>Лист4!$B$3:$B$17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5</c:v>
                </c:pt>
                <c:pt idx="1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36-4AC8-B8D3-48ACEB5987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4343887"/>
        <c:axId val="1"/>
      </c:barChart>
      <c:catAx>
        <c:axId val="1524343887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2434388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сумме подписанных ДГ, млн. тенге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8307582291712305"/>
          <c:y val="0.13705973803634258"/>
          <c:w val="0.467149818172714"/>
          <c:h val="0.82883362601257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1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entury Gothic" panose="020B0502020202020204" pitchFamily="34" charset="0"/>
                      <a:ea typeface="Calibri"/>
                      <a:cs typeface="Calibri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ECD-44B6-A492-DBF0B886EA8A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Лист4!$A$25:$A$39</c:f>
              <c:strCache>
                <c:ptCount val="15"/>
                <c:pt idx="0">
                  <c:v>Карагандинская область</c:v>
                </c:pt>
                <c:pt idx="1">
                  <c:v>ВКО</c:v>
                </c:pt>
                <c:pt idx="2">
                  <c:v>Актюбинская область</c:v>
                </c:pt>
                <c:pt idx="3">
                  <c:v>Алматинская область</c:v>
                </c:pt>
                <c:pt idx="4">
                  <c:v>г.Шымкент</c:v>
                </c:pt>
                <c:pt idx="5">
                  <c:v>Кызылординская область</c:v>
                </c:pt>
                <c:pt idx="6">
                  <c:v>Костанайская область</c:v>
                </c:pt>
                <c:pt idx="7">
                  <c:v>СКО</c:v>
                </c:pt>
                <c:pt idx="8">
                  <c:v>Жамбылская область</c:v>
                </c:pt>
                <c:pt idx="9">
                  <c:v>Мангистауская область</c:v>
                </c:pt>
                <c:pt idx="10">
                  <c:v>Павлодарская область</c:v>
                </c:pt>
                <c:pt idx="11">
                  <c:v>Акмолинская область</c:v>
                </c:pt>
                <c:pt idx="12">
                  <c:v>Абайская область</c:v>
                </c:pt>
                <c:pt idx="13">
                  <c:v>г.Астана</c:v>
                </c:pt>
                <c:pt idx="14">
                  <c:v>г.Алматы</c:v>
                </c:pt>
              </c:strCache>
            </c:strRef>
          </c:cat>
          <c:val>
            <c:numRef>
              <c:f>Лист4!$B$25:$B$39</c:f>
              <c:numCache>
                <c:formatCode>_-* #\ ##0_р_._-;\-* #\ ##0_р_._-;_-* "-"??_р_._-;_-@_-</c:formatCode>
                <c:ptCount val="15"/>
                <c:pt idx="0">
                  <c:v>26.506</c:v>
                </c:pt>
                <c:pt idx="1">
                  <c:v>31.871300000000002</c:v>
                </c:pt>
                <c:pt idx="2">
                  <c:v>31.929402</c:v>
                </c:pt>
                <c:pt idx="3">
                  <c:v>57.1</c:v>
                </c:pt>
                <c:pt idx="4">
                  <c:v>60.550624999999997</c:v>
                </c:pt>
                <c:pt idx="5">
                  <c:v>62.470399999999998</c:v>
                </c:pt>
                <c:pt idx="6">
                  <c:v>67.5</c:v>
                </c:pt>
                <c:pt idx="7">
                  <c:v>138.24199999999999</c:v>
                </c:pt>
                <c:pt idx="8">
                  <c:v>250</c:v>
                </c:pt>
                <c:pt idx="9">
                  <c:v>258.226</c:v>
                </c:pt>
                <c:pt idx="10">
                  <c:v>260.11</c:v>
                </c:pt>
                <c:pt idx="11">
                  <c:v>350</c:v>
                </c:pt>
                <c:pt idx="12">
                  <c:v>382.5</c:v>
                </c:pt>
                <c:pt idx="13">
                  <c:v>421.61060199999997</c:v>
                </c:pt>
                <c:pt idx="14">
                  <c:v>560.95786499999997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CD-44B6-A492-DBF0B886EA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0766607"/>
        <c:axId val="1"/>
      </c:barChart>
      <c:catAx>
        <c:axId val="1400766607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40076660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подписанных ДГ,кол-во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5B9BD5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Лист5.!$B$3:$B$9</c:f>
              <c:strCache>
                <c:ptCount val="7"/>
                <c:pt idx="0">
                  <c:v>МФО "РИЦ "Кызылорда"</c:v>
                </c:pt>
                <c:pt idx="1">
                  <c:v>АО "Bank RBK"</c:v>
                </c:pt>
                <c:pt idx="2">
                  <c:v>АО "Нурбанк"</c:v>
                </c:pt>
                <c:pt idx="3">
                  <c:v>АО «Bereke Bank» (ранее ДБ АО «Сбербанк»)</c:v>
                </c:pt>
                <c:pt idx="4">
                  <c:v>АО "ForteBank"</c:v>
                </c:pt>
                <c:pt idx="5">
                  <c:v>First Heartland Jysan Bank</c:v>
                </c:pt>
                <c:pt idx="6">
                  <c:v>АО "Банк ЦентрКредит"</c:v>
                </c:pt>
              </c:strCache>
            </c:strRef>
          </c:cat>
          <c:val>
            <c:numRef>
              <c:f>Лист5.!$C$3:$C$9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7</c:v>
                </c:pt>
                <c:pt idx="6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D6-4EF2-B444-926717B133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31978799"/>
        <c:axId val="1"/>
      </c:barChart>
      <c:catAx>
        <c:axId val="13319787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31978799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сумме подписанных, ДГ 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9296344817961218"/>
          <c:y val="0.14489704250886165"/>
          <c:w val="0.48187931911598531"/>
          <c:h val="0.817302270205914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Лист5.!$M$2</c:f>
              <c:strCache>
                <c:ptCount val="1"/>
                <c:pt idx="0">
                  <c:v>Общая сумма гарантий, млн.тенге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Лист5.!$L$3:$L$9</c:f>
              <c:strCache>
                <c:ptCount val="7"/>
                <c:pt idx="0">
                  <c:v>МФО "РИЦ "Кызылорда"</c:v>
                </c:pt>
                <c:pt idx="1">
                  <c:v>АО «Bereke Bank» (ранее ДБ АО «Сбербанк»)</c:v>
                </c:pt>
                <c:pt idx="2">
                  <c:v>АО "Нурбанк"</c:v>
                </c:pt>
                <c:pt idx="3">
                  <c:v>АО "ForteBank"</c:v>
                </c:pt>
                <c:pt idx="4">
                  <c:v>АО "Bank RBK"</c:v>
                </c:pt>
                <c:pt idx="5">
                  <c:v>First Heartland Jysan Bank</c:v>
                </c:pt>
                <c:pt idx="6">
                  <c:v>АО "Банк ЦентрКредит"</c:v>
                </c:pt>
              </c:strCache>
            </c:strRef>
          </c:cat>
          <c:val>
            <c:numRef>
              <c:f>Лист5.!$M$3:$M$9</c:f>
              <c:numCache>
                <c:formatCode>_-* #\ ##0_р_._-;\-* #\ ##0_р_._-;_-* "-"??_р_._-;_-@_-</c:formatCode>
                <c:ptCount val="7"/>
                <c:pt idx="0">
                  <c:v>10.2204</c:v>
                </c:pt>
                <c:pt idx="1">
                  <c:v>91.085521999999997</c:v>
                </c:pt>
                <c:pt idx="2">
                  <c:v>262.17129999999997</c:v>
                </c:pt>
                <c:pt idx="3">
                  <c:v>286.59157199999999</c:v>
                </c:pt>
                <c:pt idx="4">
                  <c:v>334</c:v>
                </c:pt>
                <c:pt idx="5">
                  <c:v>479.45988</c:v>
                </c:pt>
                <c:pt idx="6">
                  <c:v>1496.0455199999999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6A-4958-BAA9-909BA7F9EB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31977839"/>
        <c:axId val="1"/>
      </c:barChart>
      <c:catAx>
        <c:axId val="1331977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331977839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одобренных  ДГ,кол-во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4040931911193495"/>
          <c:y val="0.12453714653334891"/>
          <c:w val="0.61721068416749481"/>
          <c:h val="0.83472212460713791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2020г.'!$A$3:$A$7</c:f>
              <c:strCache>
                <c:ptCount val="5"/>
                <c:pt idx="0">
                  <c:v>Акмолинская область</c:v>
                </c:pt>
                <c:pt idx="1">
                  <c:v>Актюбинская область</c:v>
                </c:pt>
                <c:pt idx="2">
                  <c:v>Жамбылская область</c:v>
                </c:pt>
                <c:pt idx="3">
                  <c:v>Карагандинская область</c:v>
                </c:pt>
                <c:pt idx="4">
                  <c:v>г.Алматы</c:v>
                </c:pt>
              </c:strCache>
            </c:strRef>
          </c:cat>
          <c:val>
            <c:numRef>
              <c:f>'Одобренные РФ 2020г.'!$B$3:$B$7</c:f>
              <c:numCache>
                <c:formatCode>General</c:formatCode>
                <c:ptCount val="5"/>
                <c:pt idx="0" formatCode="#,##0">
                  <c:v>1</c:v>
                </c:pt>
                <c:pt idx="1">
                  <c:v>1</c:v>
                </c:pt>
                <c:pt idx="2">
                  <c:v>1</c:v>
                </c:pt>
                <c:pt idx="3" formatCode="#,##0">
                  <c:v>1</c:v>
                </c:pt>
                <c:pt idx="4" formatCode="#,##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65-4977-B5C4-4CE987AD43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8635215"/>
        <c:axId val="1"/>
      </c:barChart>
      <c:catAx>
        <c:axId val="1358635215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35863521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4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9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4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1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33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0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4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0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4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51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8EFDF-0998-4743-822B-3CB74FFEA70A}" type="datetimeFigureOut">
              <a:rPr lang="ru-RU" smtClean="0"/>
              <a:t>20.06.2023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5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0800000" flipV="1">
            <a:off x="5092906" y="3001946"/>
            <a:ext cx="52934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Программа гарантирования 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</a:b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«ДАМУ-ОПТИМА»</a:t>
            </a:r>
            <a:br>
              <a:rPr kumimoji="0" lang="ru-RU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</a:b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1993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0452" y="268447"/>
            <a:ext cx="43790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000" b="1" dirty="0">
                <a:solidFill>
                  <a:prstClr val="black"/>
                </a:solidFill>
                <a:latin typeface="Century Gothic"/>
                <a:ea typeface="+mj-ea"/>
                <a:cs typeface="Arial" panose="020B0604020202020204" pitchFamily="34" charset="0"/>
              </a:rPr>
              <a:t>Гарантирование проектов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29317" y="1120133"/>
            <a:ext cx="29209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01.06.2023г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6778" y="1504230"/>
            <a:ext cx="5343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итого по инструменту гарантирование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876732"/>
              </p:ext>
            </p:extLst>
          </p:nvPr>
        </p:nvGraphicFramePr>
        <p:xfrm>
          <a:off x="468923" y="1904340"/>
          <a:ext cx="9262306" cy="1166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6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3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444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Одобрено Фондом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Подписано ДГ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Общая сумма заключенных кредитов, млрд.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Сумма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заключенных гарантий, 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млрд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.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58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1 040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1 035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72,3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32,6</a:t>
                      </a:r>
                    </a:p>
                  </a:txBody>
                  <a:tcPr marL="91435" marR="91435" marT="45670" marB="456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546292" y="3455354"/>
            <a:ext cx="310392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en-US" sz="1050" b="1" dirty="0">
                <a:latin typeface="Century Gothic" panose="020B0502020202020204" pitchFamily="34" charset="0"/>
              </a:rPr>
              <a:t>по состоянию с 01.01.2023г. по 01.06.2023г</a:t>
            </a:r>
            <a:endParaRPr lang="ru-RU" altLang="en-US" sz="1050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5403" y="3909270"/>
            <a:ext cx="67195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итого по инструменту гарантирование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785201"/>
              </p:ext>
            </p:extLst>
          </p:nvPr>
        </p:nvGraphicFramePr>
        <p:xfrm>
          <a:off x="468923" y="4647540"/>
          <a:ext cx="9262306" cy="1166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5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098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Одобрено Фондом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Подписано ДГ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Общая сумма кредитов, млрд.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Сумма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гарантий, млрд.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05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49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45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6,4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2,9</a:t>
                      </a:r>
                    </a:p>
                  </a:txBody>
                  <a:tcPr marL="91441" marR="91441" marT="45661" marB="4566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04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7849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регионов)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96641" y="1156030"/>
            <a:ext cx="24176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01.06.2023г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470263" y="5699649"/>
            <a:ext cx="10950212" cy="65920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Итого по гарантированию подписано ДГ –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1 035 проектов 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72,3 млрд. тенге  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из них сумма гарантии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 32,6 млрд. тенге.  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E815CADD-B8C1-6F49-DC6A-E9094492EF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9307038"/>
              </p:ext>
            </p:extLst>
          </p:nvPr>
        </p:nvGraphicFramePr>
        <p:xfrm>
          <a:off x="627681" y="1409946"/>
          <a:ext cx="5238427" cy="418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9D39DED4-FC21-EC4E-1F84-4A5D506BAD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6148259"/>
              </p:ext>
            </p:extLst>
          </p:nvPr>
        </p:nvGraphicFramePr>
        <p:xfrm>
          <a:off x="5866108" y="1536516"/>
          <a:ext cx="5439906" cy="4163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872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6761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подписанным ДГ (в разрезе БВУ)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55122" y="1209981"/>
            <a:ext cx="24176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01.06.2023г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35429" y="5670026"/>
            <a:ext cx="10836892" cy="747552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– </a:t>
            </a:r>
            <a:r>
              <a:rPr lang="ru-RU" sz="1100" dirty="0">
                <a:latin typeface="Century Gothic" panose="020B0502020202020204" pitchFamily="34" charset="0"/>
              </a:rPr>
              <a:t>АО «Банк ЦентрКредит, АО «</a:t>
            </a:r>
            <a:r>
              <a:rPr lang="en-US" sz="1100" dirty="0">
                <a:latin typeface="Century Gothic" panose="020B0502020202020204" pitchFamily="34" charset="0"/>
              </a:rPr>
              <a:t>Bereke Bank</a:t>
            </a:r>
            <a:r>
              <a:rPr lang="ru-RU" sz="1100" dirty="0">
                <a:latin typeface="Century Gothic" panose="020B0502020202020204" pitchFamily="34" charset="0"/>
              </a:rPr>
              <a:t>»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100" dirty="0">
                <a:latin typeface="Century Gothic" panose="020B0502020202020204" pitchFamily="34" charset="0"/>
              </a:rPr>
              <a:t> 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kk-KZ" sz="1100" dirty="0">
                <a:latin typeface="Century Gothic" panose="020B0502020202020204" pitchFamily="34" charset="0"/>
              </a:rPr>
              <a:t>АО </a:t>
            </a:r>
            <a:r>
              <a:rPr lang="ru-RU" sz="1100" dirty="0">
                <a:latin typeface="Century Gothic" panose="020B0502020202020204" pitchFamily="34" charset="0"/>
              </a:rPr>
              <a:t>«Банк ЦентрКредит» ,АО «</a:t>
            </a:r>
            <a:r>
              <a:rPr lang="en-US" sz="1100" dirty="0">
                <a:latin typeface="Century Gothic" panose="020B0502020202020204" pitchFamily="34" charset="0"/>
              </a:rPr>
              <a:t>Bereke bank</a:t>
            </a:r>
            <a:r>
              <a:rPr lang="ru-RU" sz="1100" dirty="0">
                <a:latin typeface="Century Gothic" panose="020B0502020202020204" pitchFamily="34" charset="0"/>
              </a:rPr>
              <a:t>к».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3B6770A8-D262-E991-EC0D-BC28E7401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04128"/>
              </p:ext>
            </p:extLst>
          </p:nvPr>
        </p:nvGraphicFramePr>
        <p:xfrm>
          <a:off x="665222" y="1463897"/>
          <a:ext cx="5430778" cy="4352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92135689-1C53-EAC5-5419-84FA916B39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01987"/>
              </p:ext>
            </p:extLst>
          </p:nvPr>
        </p:nvGraphicFramePr>
        <p:xfrm>
          <a:off x="6325793" y="1463897"/>
          <a:ext cx="4975036" cy="4179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6067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7" y="394283"/>
            <a:ext cx="8354648" cy="70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регионов)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26547" y="1208376"/>
            <a:ext cx="24016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01.01. по 01.06.2023г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609600" y="5670499"/>
            <a:ext cx="10515600" cy="66318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Лидеры регионы по подписанию договоров гарантии: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г.Алматы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, г. Астана</a:t>
            </a: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–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г.Алматы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г.Астана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C952573-EAA2-4D53-8082-1F19CB793E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3904870"/>
              </p:ext>
            </p:extLst>
          </p:nvPr>
        </p:nvGraphicFramePr>
        <p:xfrm>
          <a:off x="694841" y="1462292"/>
          <a:ext cx="5324475" cy="4071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FEE9BBB0-B5BB-2A6D-6A29-CAA4246EE0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6047148"/>
              </p:ext>
            </p:extLst>
          </p:nvPr>
        </p:nvGraphicFramePr>
        <p:xfrm>
          <a:off x="6096000" y="1512195"/>
          <a:ext cx="5112544" cy="4071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76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7701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подписанным ДГ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(в разрезе БВУ)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36047" y="1102169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01.06.2023г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694102" y="5392023"/>
            <a:ext cx="10556693" cy="83889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–АО «Банк ЦентрКредит», </a:t>
            </a:r>
            <a:r>
              <a:rPr lang="ru-RU" sz="1200" dirty="0">
                <a:latin typeface="Century Gothic" panose="020B0502020202020204" pitchFamily="34" charset="0"/>
              </a:rPr>
              <a:t>АО "</a:t>
            </a:r>
            <a:r>
              <a:rPr lang="en-US" sz="1200" dirty="0">
                <a:latin typeface="Century Gothic" panose="020B0502020202020204" pitchFamily="34" charset="0"/>
              </a:rPr>
              <a:t> First Heartland </a:t>
            </a:r>
            <a:r>
              <a:rPr lang="en-US" sz="1200" dirty="0" err="1">
                <a:latin typeface="Century Gothic" panose="020B0502020202020204" pitchFamily="34" charset="0"/>
              </a:rPr>
              <a:t>Jysan</a:t>
            </a:r>
            <a:r>
              <a:rPr lang="en-US" sz="1200" dirty="0">
                <a:latin typeface="Century Gothic" panose="020B0502020202020204" pitchFamily="34" charset="0"/>
              </a:rPr>
              <a:t> Bank "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сумме-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АО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«Банк Центр Кредит» , </a:t>
            </a:r>
            <a:r>
              <a:rPr lang="ru-RU" sz="1200" dirty="0">
                <a:latin typeface="Century Gothic" panose="020B0502020202020204" pitchFamily="34" charset="0"/>
              </a:rPr>
              <a:t>АО "</a:t>
            </a:r>
            <a:r>
              <a:rPr lang="en-US" sz="1200" dirty="0">
                <a:latin typeface="Century Gothic" panose="020B0502020202020204" pitchFamily="34" charset="0"/>
              </a:rPr>
              <a:t> First Heartland </a:t>
            </a:r>
            <a:r>
              <a:rPr lang="en-US" sz="1200" dirty="0" err="1">
                <a:latin typeface="Century Gothic" panose="020B0502020202020204" pitchFamily="34" charset="0"/>
              </a:rPr>
              <a:t>Jysan</a:t>
            </a:r>
            <a:r>
              <a:rPr lang="en-US" sz="1200" dirty="0">
                <a:latin typeface="Century Gothic" panose="020B0502020202020204" pitchFamily="34" charset="0"/>
              </a:rPr>
              <a:t> Bank "</a:t>
            </a:r>
          </a:p>
          <a:p>
            <a:pPr marL="9525">
              <a:spcAft>
                <a:spcPts val="600"/>
              </a:spcAft>
              <a:buClr>
                <a:srgbClr val="FF0000"/>
              </a:buClr>
              <a:buSzPct val="125000"/>
              <a:defRPr/>
            </a:pPr>
            <a:endParaRPr lang="ru-RU" sz="1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576E6F58-3139-79A3-0655-D678D4A902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360929"/>
              </p:ext>
            </p:extLst>
          </p:nvPr>
        </p:nvGraphicFramePr>
        <p:xfrm>
          <a:off x="694101" y="1487967"/>
          <a:ext cx="5003619" cy="3820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45050ECE-DED7-916C-D456-6F4C53EA25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1178243"/>
              </p:ext>
            </p:extLst>
          </p:nvPr>
        </p:nvGraphicFramePr>
        <p:xfrm>
          <a:off x="5697720" y="1487968"/>
          <a:ext cx="5553075" cy="3820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817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2004" y="268448"/>
            <a:ext cx="7200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Одобренные, но не подписанные в разрезе регионов</a:t>
            </a:r>
            <a:b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78922" y="1173994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01.06.2023г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51154" y="5353689"/>
            <a:ext cx="10226371" cy="746226"/>
          </a:xfrm>
          <a:prstGeom prst="rect">
            <a:avLst/>
          </a:prstGeom>
          <a:solidFill>
            <a:srgbClr val="F2DCDB">
              <a:alpha val="50196"/>
            </a:srgbClr>
          </a:solidFill>
          <a:ln w="25400" cap="flat" cmpd="sng" algn="ctr">
            <a:solidFill>
              <a:srgbClr val="4584D3"/>
            </a:solidFill>
            <a:prstDash val="solid"/>
            <a:headEnd/>
            <a:tailEnd/>
          </a:ln>
          <a:effectLst/>
        </p:spPr>
        <p:txBody>
          <a:bodyPr lIns="72000" tIns="36000" rIns="72000" bIns="36000" anchor="ctr"/>
          <a:lstStyle/>
          <a:p>
            <a:pPr marL="273050" marR="0" lvl="0" indent="-263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Итого по гарантированию на 01.06.2022 г. – </a:t>
            </a:r>
            <a:r>
              <a:rPr lang="ru-RU" sz="1200" kern="0" noProof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5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проектов на стадии подписания,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970 млн. тенге,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сумма гарантии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273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млн. тенге.  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CB6BC704-D0CE-5370-E142-2A8A5B54C9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956575"/>
              </p:ext>
            </p:extLst>
          </p:nvPr>
        </p:nvGraphicFramePr>
        <p:xfrm>
          <a:off x="856873" y="1599998"/>
          <a:ext cx="4668274" cy="3581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298AEE0E-7A31-B4D7-9A74-3DFAB0E3B3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0995695"/>
              </p:ext>
            </p:extLst>
          </p:nvPr>
        </p:nvGraphicFramePr>
        <p:xfrm>
          <a:off x="5952999" y="1662566"/>
          <a:ext cx="4563534" cy="3475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734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847" y="107751"/>
            <a:ext cx="8385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одобренным но не подписанным ДГ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(в разрезе БВУ)</a:t>
            </a:r>
            <a:b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26522" y="1177274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01.06.2023г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02499" y="5361176"/>
            <a:ext cx="10694126" cy="897623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>
            <a:lvl1pPr marL="273050" indent="-2635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Банки-лидеры по одобрению договоров гарантии: </a:t>
            </a: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по кол-ву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– АО «Банк Центр Кредит»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АО </a:t>
            </a:r>
            <a:r>
              <a:rPr lang="en-US" sz="1200" dirty="0"/>
              <a:t>First Heartland </a:t>
            </a:r>
            <a:r>
              <a:rPr lang="en-US" sz="1200" dirty="0" err="1"/>
              <a:t>Jysan</a:t>
            </a:r>
            <a:r>
              <a:rPr lang="en-US" sz="1200" dirty="0"/>
              <a:t> Bank </a:t>
            </a:r>
            <a:endParaRPr lang="ru-RU" sz="12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по сумме –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АО «Банк Центр Кредит», АО </a:t>
            </a:r>
            <a:r>
              <a:rPr lang="en-US" sz="1200" dirty="0"/>
              <a:t>First Heartland </a:t>
            </a:r>
            <a:r>
              <a:rPr lang="en-US" sz="1200" dirty="0" err="1"/>
              <a:t>Jysan</a:t>
            </a:r>
            <a:r>
              <a:rPr lang="en-US" sz="1200"/>
              <a:t> Bank </a:t>
            </a:r>
            <a:endParaRPr lang="ru-RU" sz="1200" dirty="0">
              <a:solidFill>
                <a:srgbClr val="000000"/>
              </a:solidFill>
            </a:endParaRPr>
          </a:p>
          <a:p>
            <a:pPr marL="9525" indent="0">
              <a:spcAft>
                <a:spcPts val="600"/>
              </a:spcAft>
              <a:buClr>
                <a:srgbClr val="FF0000"/>
              </a:buClr>
              <a:buSzPct val="125000"/>
              <a:defRPr/>
            </a:pPr>
            <a:r>
              <a:rPr lang="ru-RU" altLang="en-US" sz="1100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 </a:t>
            </a:r>
            <a:endParaRPr lang="ru-RU" altLang="en-US" sz="1100" dirty="0">
              <a:solidFill>
                <a:srgbClr val="000000"/>
              </a:solidFill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3107F828-C1EF-F3C8-7525-E70F54C7E9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009058"/>
              </p:ext>
            </p:extLst>
          </p:nvPr>
        </p:nvGraphicFramePr>
        <p:xfrm>
          <a:off x="716653" y="1608092"/>
          <a:ext cx="4978974" cy="3528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B3B04B5D-580B-DC92-06EC-15F220BC2B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340817"/>
              </p:ext>
            </p:extLst>
          </p:nvPr>
        </p:nvGraphicFramePr>
        <p:xfrm>
          <a:off x="5837713" y="1608092"/>
          <a:ext cx="5166083" cy="3528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6991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7" y="394283"/>
            <a:ext cx="82498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</a:t>
            </a:r>
            <a:r>
              <a:rPr lang="en-US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latin typeface="Century Gothic" panose="020B0502020202020204" pitchFamily="34" charset="0"/>
              </a:rPr>
              <a:t>Профинансированные проекты в разрезе отраслей под Гарантию Фонда</a:t>
            </a:r>
            <a:endParaRPr lang="ru-RU" alt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26260" y="1190655"/>
            <a:ext cx="24176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01.06.2023г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28625" y="5358979"/>
            <a:ext cx="10191749" cy="889334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Одобрено Фондом: 1 040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проектов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73,3 млрд. тенге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из них сумма гарантии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3</a:t>
            </a:r>
            <a:r>
              <a:rPr lang="en-US" sz="1200" b="1" dirty="0">
                <a:latin typeface="Century Gothic" panose="020B0502020202020204" pitchFamily="34" charset="0"/>
                <a:cs typeface="Times New Roman" pitchFamily="18" charset="0"/>
              </a:rPr>
              <a:t>2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,9 млрд. тенге.  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083643"/>
              </p:ext>
            </p:extLst>
          </p:nvPr>
        </p:nvGraphicFramePr>
        <p:xfrm>
          <a:off x="526942" y="914400"/>
          <a:ext cx="10647336" cy="4752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6103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509</Words>
  <Application>Microsoft Office PowerPoint</Application>
  <PresentationFormat>Широкоэкранный</PresentationFormat>
  <Paragraphs>63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Абзал Ағыбайұлы Қуандық</dc:creator>
  <cp:lastModifiedBy>Динара Кунанбаева</cp:lastModifiedBy>
  <cp:revision>61</cp:revision>
  <dcterms:created xsi:type="dcterms:W3CDTF">2023-03-01T03:39:42Z</dcterms:created>
  <dcterms:modified xsi:type="dcterms:W3CDTF">2023-06-20T06:48:50Z</dcterms:modified>
</cp:coreProperties>
</file>